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9601200" cy="12801600" type="A3"/>
  <p:notesSz cx="7556500" cy="10699750"/>
  <p:defaultTextStyle>
    <a:defPPr>
      <a:defRPr lang="ru-RU"/>
    </a:defPPr>
    <a:lvl1pPr marL="0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1pPr>
    <a:lvl2pPr marL="561030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2pPr>
    <a:lvl3pPr marL="1122060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3pPr>
    <a:lvl4pPr marL="1683090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4pPr>
    <a:lvl5pPr marL="2244120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5pPr>
    <a:lvl6pPr marL="2805151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6pPr>
    <a:lvl7pPr marL="3366181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7pPr>
    <a:lvl8pPr marL="3927211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8pPr>
    <a:lvl9pPr marL="4488241" algn="l" defTabSz="1122060" rtl="0" eaLnBrk="1" latinLnBrk="0" hangingPunct="1">
      <a:defRPr sz="220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46" userDrawn="1">
          <p15:clr>
            <a:srgbClr val="A4A3A4"/>
          </p15:clr>
        </p15:guide>
        <p15:guide id="2" pos="27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19"/>
  </p:normalViewPr>
  <p:slideViewPr>
    <p:cSldViewPr>
      <p:cViewPr varScale="1">
        <p:scale>
          <a:sx n="59" d="100"/>
          <a:sy n="59" d="100"/>
        </p:scale>
        <p:origin x="3030" y="96"/>
      </p:cViewPr>
      <p:guideLst>
        <p:guide orient="horz" pos="3446"/>
        <p:guide pos="274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0694" y="3968496"/>
            <a:ext cx="8167877" cy="4770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41390" y="7168897"/>
            <a:ext cx="67264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140" y="583707"/>
            <a:ext cx="8994988" cy="570797"/>
          </a:xfrm>
        </p:spPr>
        <p:txBody>
          <a:bodyPr lIns="0" tIns="0" rIns="0" bIns="0"/>
          <a:lstStyle>
            <a:lvl1pPr>
              <a:defRPr sz="3709" b="0" i="0">
                <a:solidFill>
                  <a:srgbClr val="729DA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140" y="583707"/>
            <a:ext cx="8994988" cy="570797"/>
          </a:xfrm>
        </p:spPr>
        <p:txBody>
          <a:bodyPr lIns="0" tIns="0" rIns="0" bIns="0"/>
          <a:lstStyle>
            <a:lvl1pPr>
              <a:defRPr sz="3709" b="0" i="0">
                <a:solidFill>
                  <a:srgbClr val="729DA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80463" y="2944368"/>
            <a:ext cx="41800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948773" y="2944368"/>
            <a:ext cx="418003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140" y="583707"/>
            <a:ext cx="8994988" cy="570797"/>
          </a:xfrm>
        </p:spPr>
        <p:txBody>
          <a:bodyPr lIns="0" tIns="0" rIns="0" bIns="0"/>
          <a:lstStyle>
            <a:lvl1pPr>
              <a:defRPr sz="3709" b="0" i="0">
                <a:solidFill>
                  <a:srgbClr val="729DA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609268" cy="590812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53094" y="7522513"/>
            <a:ext cx="1240860" cy="16866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7140" y="583707"/>
            <a:ext cx="8994988" cy="4770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729DA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0464" y="2944368"/>
            <a:ext cx="864834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267151" y="11905489"/>
            <a:ext cx="3074966" cy="339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80463" y="11905489"/>
            <a:ext cx="2210131" cy="339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918674" y="11905489"/>
            <a:ext cx="2210131" cy="3399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6994">
        <a:defRPr>
          <a:latin typeface="+mn-lt"/>
          <a:ea typeface="+mn-ea"/>
          <a:cs typeface="+mn-cs"/>
        </a:defRPr>
      </a:lvl2pPr>
      <a:lvl3pPr marL="1093988">
        <a:defRPr>
          <a:latin typeface="+mn-lt"/>
          <a:ea typeface="+mn-ea"/>
          <a:cs typeface="+mn-cs"/>
        </a:defRPr>
      </a:lvl3pPr>
      <a:lvl4pPr marL="1640982">
        <a:defRPr>
          <a:latin typeface="+mn-lt"/>
          <a:ea typeface="+mn-ea"/>
          <a:cs typeface="+mn-cs"/>
        </a:defRPr>
      </a:lvl4pPr>
      <a:lvl5pPr marL="2187976">
        <a:defRPr>
          <a:latin typeface="+mn-lt"/>
          <a:ea typeface="+mn-ea"/>
          <a:cs typeface="+mn-cs"/>
        </a:defRPr>
      </a:lvl5pPr>
      <a:lvl6pPr marL="2734970">
        <a:defRPr>
          <a:latin typeface="+mn-lt"/>
          <a:ea typeface="+mn-ea"/>
          <a:cs typeface="+mn-cs"/>
        </a:defRPr>
      </a:lvl6pPr>
      <a:lvl7pPr marL="3281964">
        <a:defRPr>
          <a:latin typeface="+mn-lt"/>
          <a:ea typeface="+mn-ea"/>
          <a:cs typeface="+mn-cs"/>
        </a:defRPr>
      </a:lvl7pPr>
      <a:lvl8pPr marL="3828959">
        <a:defRPr>
          <a:latin typeface="+mn-lt"/>
          <a:ea typeface="+mn-ea"/>
          <a:cs typeface="+mn-cs"/>
        </a:defRPr>
      </a:lvl8pPr>
      <a:lvl9pPr marL="437595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6994">
        <a:defRPr>
          <a:latin typeface="+mn-lt"/>
          <a:ea typeface="+mn-ea"/>
          <a:cs typeface="+mn-cs"/>
        </a:defRPr>
      </a:lvl2pPr>
      <a:lvl3pPr marL="1093988">
        <a:defRPr>
          <a:latin typeface="+mn-lt"/>
          <a:ea typeface="+mn-ea"/>
          <a:cs typeface="+mn-cs"/>
        </a:defRPr>
      </a:lvl3pPr>
      <a:lvl4pPr marL="1640982">
        <a:defRPr>
          <a:latin typeface="+mn-lt"/>
          <a:ea typeface="+mn-ea"/>
          <a:cs typeface="+mn-cs"/>
        </a:defRPr>
      </a:lvl4pPr>
      <a:lvl5pPr marL="2187976">
        <a:defRPr>
          <a:latin typeface="+mn-lt"/>
          <a:ea typeface="+mn-ea"/>
          <a:cs typeface="+mn-cs"/>
        </a:defRPr>
      </a:lvl5pPr>
      <a:lvl6pPr marL="2734970">
        <a:defRPr>
          <a:latin typeface="+mn-lt"/>
          <a:ea typeface="+mn-ea"/>
          <a:cs typeface="+mn-cs"/>
        </a:defRPr>
      </a:lvl6pPr>
      <a:lvl7pPr marL="3281964">
        <a:defRPr>
          <a:latin typeface="+mn-lt"/>
          <a:ea typeface="+mn-ea"/>
          <a:cs typeface="+mn-cs"/>
        </a:defRPr>
      </a:lvl7pPr>
      <a:lvl8pPr marL="3828959">
        <a:defRPr>
          <a:latin typeface="+mn-lt"/>
          <a:ea typeface="+mn-ea"/>
          <a:cs typeface="+mn-cs"/>
        </a:defRPr>
      </a:lvl8pPr>
      <a:lvl9pPr marL="437595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27435" y="126079"/>
            <a:ext cx="9323507" cy="478451"/>
          </a:xfrm>
          <a:prstGeom prst="rect">
            <a:avLst/>
          </a:prstGeom>
        </p:spPr>
        <p:txBody>
          <a:bodyPr vert="horz" wrap="square" lIns="0" tIns="47104" rIns="0" bIns="0" rtlCol="0">
            <a:spAutoFit/>
          </a:bodyPr>
          <a:lstStyle/>
          <a:p>
            <a:pPr marR="6078" algn="ctr"/>
            <a:r>
              <a:rPr lang="en-US" sz="2800" spc="-25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 </a:t>
            </a:r>
            <a:r>
              <a:rPr lang="ru-RU" sz="2800" spc="-25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209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АРКТИЧЕСКИЙ </a:t>
            </a:r>
            <a:r>
              <a:rPr sz="2800" spc="-203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323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2800" spc="-395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800" spc="2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800" spc="-136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sz="2800" spc="-502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sz="2800" spc="-395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sz="2800" spc="2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800" spc="-8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sz="2800" spc="2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800" spc="-395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sz="2800" spc="-2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sz="2800" spc="-18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sz="2800" spc="-395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800" spc="-323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sz="2800" spc="-377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2800" spc="-2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ИЙ</a:t>
            </a:r>
            <a:r>
              <a:rPr lang="ru-RU" sz="2800" spc="-2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682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spc="-15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sz="2800" spc="24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2800" spc="-12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sz="2800" spc="-508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sz="2800" spc="-136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sz="2800" spc="-497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49B36E7-6AF1-918A-DDFC-D129C5CC17EB}"/>
              </a:ext>
            </a:extLst>
          </p:cNvPr>
          <p:cNvSpPr txBox="1"/>
          <p:nvPr/>
        </p:nvSpPr>
        <p:spPr>
          <a:xfrm>
            <a:off x="126524" y="1477313"/>
            <a:ext cx="9323148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Регистрация на форум (</a:t>
            </a:r>
            <a:r>
              <a:rPr lang="ru-RU" sz="20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n-line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Торжественное открытие Форума. Пленарное заседание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«Актуальные вопросы стоматологии» </a:t>
            </a:r>
            <a:endParaRPr lang="ru-RU" sz="2000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09:30-16:00 (Переры</a:t>
            </a:r>
            <a:r>
              <a:rPr lang="ru-RU" sz="2000" b="1" i="1" dirty="0" smtClean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13:00-14:00)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Актовый зал </a:t>
            </a:r>
            <a:endParaRPr lang="ru-RU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161573B-97C8-E957-02E7-D1378B1C01E8}"/>
              </a:ext>
            </a:extLst>
          </p:cNvPr>
          <p:cNvSpPr txBox="1"/>
          <p:nvPr/>
        </p:nvSpPr>
        <p:spPr>
          <a:xfrm>
            <a:off x="1278135" y="3058005"/>
            <a:ext cx="7019925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Семинар 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«Увлекательный путь врача-</a:t>
            </a:r>
            <a:r>
              <a:rPr lang="ru-RU" sz="20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ортодонта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от теории к практической работе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14:00-18:00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ауд. 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1198</a:t>
            </a:r>
            <a:endParaRPr lang="ru-RU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EA0E49E2-030D-F85A-C0FF-BD9B87FA8372}"/>
              </a:ext>
            </a:extLst>
          </p:cNvPr>
          <p:cNvSpPr txBox="1"/>
          <p:nvPr/>
        </p:nvSpPr>
        <p:spPr>
          <a:xfrm>
            <a:off x="130666" y="783191"/>
            <a:ext cx="1756516" cy="468740"/>
          </a:xfrm>
          <a:prstGeom prst="rect">
            <a:avLst/>
          </a:prstGeom>
          <a:solidFill>
            <a:srgbClr val="1B3F3D"/>
          </a:solidFill>
        </p:spPr>
        <p:txBody>
          <a:bodyPr vert="horz" wrap="square" lIns="0" tIns="163344" rIns="0" bIns="0" rtlCol="0">
            <a:spAutoFit/>
          </a:bodyPr>
          <a:lstStyle/>
          <a:p>
            <a:pPr marL="182331">
              <a:spcBef>
                <a:spcPts val="1286"/>
              </a:spcBef>
            </a:pPr>
            <a:r>
              <a:rPr sz="2000" b="1" spc="96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2000" b="1" spc="-2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000" b="1" spc="8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000" b="1" spc="-156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sz="2000" b="1" spc="-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97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object 15">
            <a:extLst>
              <a:ext uri="{FF2B5EF4-FFF2-40B4-BE49-F238E27FC236}">
                <a16:creationId xmlns:a16="http://schemas.microsoft.com/office/drawing/2014/main" id="{A4017B15-CAB8-FFBA-59C3-FBA3EC13539B}"/>
              </a:ext>
            </a:extLst>
          </p:cNvPr>
          <p:cNvSpPr txBox="1"/>
          <p:nvPr/>
        </p:nvSpPr>
        <p:spPr>
          <a:xfrm>
            <a:off x="89994" y="4161993"/>
            <a:ext cx="1756516" cy="468740"/>
          </a:xfrm>
          <a:prstGeom prst="rect">
            <a:avLst/>
          </a:prstGeom>
          <a:solidFill>
            <a:srgbClr val="1B3F3D"/>
          </a:solidFill>
        </p:spPr>
        <p:txBody>
          <a:bodyPr vert="horz" wrap="square" lIns="0" tIns="163344" rIns="0" bIns="0" rtlCol="0">
            <a:spAutoFit/>
          </a:bodyPr>
          <a:lstStyle/>
          <a:p>
            <a:pPr marL="182331">
              <a:spcBef>
                <a:spcPts val="1286"/>
              </a:spcBef>
            </a:pPr>
            <a:r>
              <a:rPr sz="2000" b="1" spc="96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2000" b="1" spc="-2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000" b="1" spc="8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000" b="1" spc="-156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sz="2000" b="1" spc="-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97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object 2">
            <a:extLst>
              <a:ext uri="{FF2B5EF4-FFF2-40B4-BE49-F238E27FC236}">
                <a16:creationId xmlns:a16="http://schemas.microsoft.com/office/drawing/2014/main" id="{3A3255FB-2EA5-1297-59A4-57A808C84A61}"/>
              </a:ext>
            </a:extLst>
          </p:cNvPr>
          <p:cNvSpPr/>
          <p:nvPr/>
        </p:nvSpPr>
        <p:spPr>
          <a:xfrm>
            <a:off x="73801" y="4679520"/>
            <a:ext cx="9354100" cy="74008"/>
          </a:xfrm>
          <a:custGeom>
            <a:avLst/>
            <a:gdLst/>
            <a:ahLst/>
            <a:cxnLst/>
            <a:rect l="l" t="t" r="r" b="b"/>
            <a:pathLst>
              <a:path w="6753225" h="48260">
                <a:moveTo>
                  <a:pt x="6752818" y="0"/>
                </a:moveTo>
                <a:lnTo>
                  <a:pt x="0" y="0"/>
                </a:lnTo>
                <a:lnTo>
                  <a:pt x="0" y="43637"/>
                </a:lnTo>
                <a:lnTo>
                  <a:pt x="0" y="47663"/>
                </a:lnTo>
                <a:lnTo>
                  <a:pt x="6752818" y="47663"/>
                </a:lnTo>
                <a:lnTo>
                  <a:pt x="6752818" y="43637"/>
                </a:lnTo>
                <a:lnTo>
                  <a:pt x="6752818" y="0"/>
                </a:lnTo>
                <a:close/>
              </a:path>
            </a:pathLst>
          </a:custGeom>
          <a:solidFill>
            <a:srgbClr val="729DA1"/>
          </a:solidFill>
        </p:spPr>
        <p:txBody>
          <a:bodyPr wrap="square" lIns="0" tIns="0" rIns="0" bIns="0" rtlCol="0"/>
          <a:lstStyle/>
          <a:p>
            <a:endParaRPr sz="2643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7B310F5-B8C1-7DB5-9891-14F8DCE19804}"/>
              </a:ext>
            </a:extLst>
          </p:cNvPr>
          <p:cNvSpPr txBox="1"/>
          <p:nvPr/>
        </p:nvSpPr>
        <p:spPr>
          <a:xfrm>
            <a:off x="4578672" y="6642679"/>
            <a:ext cx="4890050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Симпозиум «Клуб руководителей «Экономика и менеджмент в стоматологии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»»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09:30-12:00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2240</a:t>
            </a:r>
          </a:p>
          <a:p>
            <a:pPr algn="ctr"/>
            <a:r>
              <a:rPr lang="ru-RU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 ученого совета</a:t>
            </a:r>
            <a:endParaRPr lang="ru-RU" sz="20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E2AB928-8432-E7E6-A47F-5CF7D19CD6CC}"/>
              </a:ext>
            </a:extLst>
          </p:cNvPr>
          <p:cNvSpPr txBox="1"/>
          <p:nvPr/>
        </p:nvSpPr>
        <p:spPr>
          <a:xfrm>
            <a:off x="45485" y="6350143"/>
            <a:ext cx="4533975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День карьеры. Конференция выпускников и 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друзей</a:t>
            </a:r>
            <a:r>
              <a:rPr lang="en-US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стоматологического 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факультета АГМИ-АГМА-СГМУ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:00-16:00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i="1" dirty="0" smtClean="0">
              <a:solidFill>
                <a:schemeClr val="accent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ауд.2102</a:t>
            </a:r>
            <a:endParaRPr lang="ru-RU" sz="2000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E587F90-8FEF-11EA-BAC8-89E69D2F3D9D}"/>
              </a:ext>
            </a:extLst>
          </p:cNvPr>
          <p:cNvSpPr txBox="1"/>
          <p:nvPr/>
        </p:nvSpPr>
        <p:spPr>
          <a:xfrm>
            <a:off x="46273" y="5006088"/>
            <a:ext cx="4533187" cy="134405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студенческая конференция «Патофизиологические аспекты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стоматологических заболеваний»</a:t>
            </a:r>
            <a:r>
              <a:rPr lang="ru-RU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08:30-10:30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ауд. </a:t>
            </a:r>
            <a:r>
              <a:rPr lang="ru-RU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2102</a:t>
            </a:r>
            <a:endParaRPr lang="ru-RU" sz="2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25256A4-B648-D3DA-F4CB-315F7B977336}"/>
              </a:ext>
            </a:extLst>
          </p:cNvPr>
          <p:cNvSpPr txBox="1"/>
          <p:nvPr/>
        </p:nvSpPr>
        <p:spPr>
          <a:xfrm>
            <a:off x="45485" y="8289135"/>
            <a:ext cx="9429587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Секция ЧЛХ «Актуальные вопросы челюстно-лицевой хирургии и хирургической соматологии» (К 85-летию профессора </a:t>
            </a:r>
            <a:r>
              <a:rPr lang="ru-RU" sz="20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С.Н.Федотова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09:00-11:00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ауд.1198</a:t>
            </a:r>
            <a:endParaRPr lang="ru-RU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15">
            <a:extLst>
              <a:ext uri="{FF2B5EF4-FFF2-40B4-BE49-F238E27FC236}">
                <a16:creationId xmlns:a16="http://schemas.microsoft.com/office/drawing/2014/main" id="{77A5BF11-FFC2-AC24-16AA-64B3D837A11A}"/>
              </a:ext>
            </a:extLst>
          </p:cNvPr>
          <p:cNvSpPr txBox="1"/>
          <p:nvPr/>
        </p:nvSpPr>
        <p:spPr>
          <a:xfrm>
            <a:off x="5267398" y="781203"/>
            <a:ext cx="4207674" cy="472716"/>
          </a:xfrm>
          <a:prstGeom prst="rect">
            <a:avLst/>
          </a:prstGeom>
          <a:solidFill>
            <a:srgbClr val="1B3F3D"/>
          </a:solidFill>
        </p:spPr>
        <p:txBody>
          <a:bodyPr vert="horz" wrap="square" lIns="0" tIns="163344" rIns="0" bIns="0" rtlCol="0">
            <a:spAutoFit/>
          </a:bodyPr>
          <a:lstStyle/>
          <a:p>
            <a:pPr marL="182331">
              <a:spcBef>
                <a:spcPts val="1286"/>
              </a:spcBef>
            </a:pPr>
            <a:r>
              <a:rPr lang="ru-RU" sz="2000" i="1" spc="48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Четверг, </a:t>
            </a:r>
            <a:r>
              <a:rPr lang="ru-RU" sz="2000" i="1" spc="48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2000" i="1" spc="-36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spc="18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ноября</a:t>
            </a:r>
            <a:r>
              <a:rPr lang="ru-RU" sz="2000" i="1" spc="-3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spc="-54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09.30-18.00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2">
            <a:extLst>
              <a:ext uri="{FF2B5EF4-FFF2-40B4-BE49-F238E27FC236}">
                <a16:creationId xmlns:a16="http://schemas.microsoft.com/office/drawing/2014/main" id="{6D4DF19D-F8EE-86E1-756E-02AFAF6C5659}"/>
              </a:ext>
            </a:extLst>
          </p:cNvPr>
          <p:cNvSpPr/>
          <p:nvPr/>
        </p:nvSpPr>
        <p:spPr>
          <a:xfrm>
            <a:off x="130666" y="1327634"/>
            <a:ext cx="9323148" cy="74008"/>
          </a:xfrm>
          <a:custGeom>
            <a:avLst/>
            <a:gdLst/>
            <a:ahLst/>
            <a:cxnLst/>
            <a:rect l="l" t="t" r="r" b="b"/>
            <a:pathLst>
              <a:path w="6753225" h="48260">
                <a:moveTo>
                  <a:pt x="6752818" y="0"/>
                </a:moveTo>
                <a:lnTo>
                  <a:pt x="0" y="0"/>
                </a:lnTo>
                <a:lnTo>
                  <a:pt x="0" y="43637"/>
                </a:lnTo>
                <a:lnTo>
                  <a:pt x="0" y="47663"/>
                </a:lnTo>
                <a:lnTo>
                  <a:pt x="6752818" y="47663"/>
                </a:lnTo>
                <a:lnTo>
                  <a:pt x="6752818" y="43637"/>
                </a:lnTo>
                <a:lnTo>
                  <a:pt x="6752818" y="0"/>
                </a:lnTo>
                <a:close/>
              </a:path>
            </a:pathLst>
          </a:custGeom>
          <a:solidFill>
            <a:srgbClr val="729DA1"/>
          </a:solidFill>
        </p:spPr>
        <p:txBody>
          <a:bodyPr wrap="square" lIns="0" tIns="0" rIns="0" bIns="0" rtlCol="0"/>
          <a:lstStyle/>
          <a:p>
            <a:endParaRPr sz="2643"/>
          </a:p>
        </p:txBody>
      </p:sp>
      <p:sp>
        <p:nvSpPr>
          <p:cNvPr id="67" name="object 15">
            <a:extLst>
              <a:ext uri="{FF2B5EF4-FFF2-40B4-BE49-F238E27FC236}">
                <a16:creationId xmlns:a16="http://schemas.microsoft.com/office/drawing/2014/main" id="{13B03AD9-3125-7D31-E752-63214A0293D0}"/>
              </a:ext>
            </a:extLst>
          </p:cNvPr>
          <p:cNvSpPr txBox="1"/>
          <p:nvPr/>
        </p:nvSpPr>
        <p:spPr>
          <a:xfrm>
            <a:off x="5195706" y="4148476"/>
            <a:ext cx="4207674" cy="472716"/>
          </a:xfrm>
          <a:prstGeom prst="rect">
            <a:avLst/>
          </a:prstGeom>
          <a:solidFill>
            <a:srgbClr val="1B3F3D"/>
          </a:solidFill>
        </p:spPr>
        <p:txBody>
          <a:bodyPr vert="horz" wrap="square" lIns="0" tIns="163344" rIns="0" bIns="0" rtlCol="0">
            <a:spAutoFit/>
          </a:bodyPr>
          <a:lstStyle/>
          <a:p>
            <a:pPr marL="182331">
              <a:spcBef>
                <a:spcPts val="1286"/>
              </a:spcBef>
            </a:pPr>
            <a:r>
              <a:rPr lang="ru-RU" sz="2000" i="1" spc="-42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Пятница,</a:t>
            </a:r>
            <a:r>
              <a:rPr lang="ru-RU" sz="2000" i="1" spc="-36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spc="48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 </a:t>
            </a:r>
            <a:r>
              <a:rPr lang="ru-RU" sz="2000" i="1" spc="18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ноября</a:t>
            </a:r>
            <a:r>
              <a:rPr lang="ru-RU" sz="2000" i="1" spc="-3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spc="-54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08.30-18.00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9DF7D91-C90F-834E-FAE4-731C062ED89E}"/>
              </a:ext>
            </a:extLst>
          </p:cNvPr>
          <p:cNvSpPr txBox="1"/>
          <p:nvPr/>
        </p:nvSpPr>
        <p:spPr>
          <a:xfrm>
            <a:off x="41343" y="9304798"/>
            <a:ext cx="9433729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Конференция «Хирургия XXI века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Руководитель: </a:t>
            </a:r>
            <a:r>
              <a:rPr lang="ru-RU" sz="2000" i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Музыкин</a:t>
            </a:r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Максим Игоревич, д.м.н., доцент, профессор кафедры клинической стоматологии СПб МСИ, старший научный сотрудник СПб НИИ ЛОР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11:30-18:00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ауд. </a:t>
            </a:r>
            <a:r>
              <a:rPr lang="ru-RU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1198</a:t>
            </a:r>
            <a:endParaRPr lang="ru-RU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25256A4-B648-D3DA-F4CB-315F7B977336}"/>
              </a:ext>
            </a:extLst>
          </p:cNvPr>
          <p:cNvSpPr txBox="1"/>
          <p:nvPr/>
        </p:nvSpPr>
        <p:spPr>
          <a:xfrm>
            <a:off x="4578672" y="5006088"/>
            <a:ext cx="4890050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студенческая </a:t>
            </a:r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конференция </a:t>
            </a:r>
          </a:p>
          <a:p>
            <a:pPr algn="ctr"/>
            <a:r>
              <a:rPr lang="ru-RU" sz="20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Физика и стоматология неразделимы»</a:t>
            </a:r>
            <a:r>
              <a:rPr lang="ru-RU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12:</a:t>
            </a:r>
            <a:r>
              <a:rPr lang="en-US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-14:</a:t>
            </a:r>
            <a:r>
              <a:rPr lang="en-US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ауд. </a:t>
            </a:r>
            <a:r>
              <a:rPr lang="en-US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2511</a:t>
            </a:r>
            <a:endParaRPr lang="ru-RU" sz="2000" i="1" dirty="0" smtClean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object 15">
            <a:extLst>
              <a:ext uri="{FF2B5EF4-FFF2-40B4-BE49-F238E27FC236}">
                <a16:creationId xmlns:a16="http://schemas.microsoft.com/office/drawing/2014/main" id="{A4017B15-CAB8-FFBA-59C3-FBA3EC13539B}"/>
              </a:ext>
            </a:extLst>
          </p:cNvPr>
          <p:cNvSpPr txBox="1"/>
          <p:nvPr/>
        </p:nvSpPr>
        <p:spPr>
          <a:xfrm>
            <a:off x="53120" y="10874514"/>
            <a:ext cx="1756516" cy="468740"/>
          </a:xfrm>
          <a:prstGeom prst="rect">
            <a:avLst/>
          </a:prstGeom>
          <a:solidFill>
            <a:srgbClr val="1B3F3D"/>
          </a:solidFill>
        </p:spPr>
        <p:txBody>
          <a:bodyPr vert="horz" wrap="square" lIns="0" tIns="163344" rIns="0" bIns="0" rtlCol="0">
            <a:spAutoFit/>
          </a:bodyPr>
          <a:lstStyle/>
          <a:p>
            <a:pPr marL="182331">
              <a:spcBef>
                <a:spcPts val="1286"/>
              </a:spcBef>
            </a:pPr>
            <a:r>
              <a:rPr sz="2000" b="1" spc="96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sz="2000" b="1" spc="-215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2000" b="1" spc="84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sz="2000" b="1" spc="-156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Ь</a:t>
            </a:r>
            <a:r>
              <a:rPr sz="2000" b="1" spc="-6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spc="-197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3A3255FB-2EA5-1297-59A4-57A808C84A61}"/>
              </a:ext>
            </a:extLst>
          </p:cNvPr>
          <p:cNvSpPr/>
          <p:nvPr/>
        </p:nvSpPr>
        <p:spPr>
          <a:xfrm>
            <a:off x="36927" y="11392041"/>
            <a:ext cx="9354100" cy="74008"/>
          </a:xfrm>
          <a:custGeom>
            <a:avLst/>
            <a:gdLst/>
            <a:ahLst/>
            <a:cxnLst/>
            <a:rect l="l" t="t" r="r" b="b"/>
            <a:pathLst>
              <a:path w="6753225" h="48260">
                <a:moveTo>
                  <a:pt x="6752818" y="0"/>
                </a:moveTo>
                <a:lnTo>
                  <a:pt x="0" y="0"/>
                </a:lnTo>
                <a:lnTo>
                  <a:pt x="0" y="43637"/>
                </a:lnTo>
                <a:lnTo>
                  <a:pt x="0" y="47663"/>
                </a:lnTo>
                <a:lnTo>
                  <a:pt x="6752818" y="47663"/>
                </a:lnTo>
                <a:lnTo>
                  <a:pt x="6752818" y="43637"/>
                </a:lnTo>
                <a:lnTo>
                  <a:pt x="6752818" y="0"/>
                </a:lnTo>
                <a:close/>
              </a:path>
            </a:pathLst>
          </a:custGeom>
          <a:solidFill>
            <a:srgbClr val="729DA1"/>
          </a:solidFill>
        </p:spPr>
        <p:txBody>
          <a:bodyPr wrap="square" lIns="0" tIns="0" rIns="0" bIns="0" rtlCol="0"/>
          <a:lstStyle/>
          <a:p>
            <a:endParaRPr sz="2643"/>
          </a:p>
        </p:txBody>
      </p:sp>
      <p:sp>
        <p:nvSpPr>
          <p:cNvPr id="35" name="object 15">
            <a:extLst>
              <a:ext uri="{FF2B5EF4-FFF2-40B4-BE49-F238E27FC236}">
                <a16:creationId xmlns:a16="http://schemas.microsoft.com/office/drawing/2014/main" id="{13B03AD9-3125-7D31-E752-63214A0293D0}"/>
              </a:ext>
            </a:extLst>
          </p:cNvPr>
          <p:cNvSpPr txBox="1"/>
          <p:nvPr/>
        </p:nvSpPr>
        <p:spPr>
          <a:xfrm>
            <a:off x="5158832" y="10860997"/>
            <a:ext cx="4207674" cy="472716"/>
          </a:xfrm>
          <a:prstGeom prst="rect">
            <a:avLst/>
          </a:prstGeom>
          <a:solidFill>
            <a:srgbClr val="1B3F3D"/>
          </a:solidFill>
        </p:spPr>
        <p:txBody>
          <a:bodyPr vert="horz" wrap="square" lIns="0" tIns="163344" rIns="0" bIns="0" rtlCol="0">
            <a:spAutoFit/>
          </a:bodyPr>
          <a:lstStyle/>
          <a:p>
            <a:pPr marL="182331">
              <a:spcBef>
                <a:spcPts val="1286"/>
              </a:spcBef>
            </a:pPr>
            <a:r>
              <a:rPr lang="ru-RU" sz="2000" i="1" spc="-42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Суббота,</a:t>
            </a:r>
            <a:r>
              <a:rPr lang="ru-RU" sz="2000" i="1" spc="-36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spc="48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ru-RU" sz="2000" i="1" spc="18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ноября</a:t>
            </a:r>
            <a:r>
              <a:rPr lang="ru-RU" sz="2000" i="1" spc="-3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spc="-54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10:00-16:00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25256A4-B648-D3DA-F4CB-315F7B977336}"/>
              </a:ext>
            </a:extLst>
          </p:cNvPr>
          <p:cNvSpPr txBox="1"/>
          <p:nvPr/>
        </p:nvSpPr>
        <p:spPr>
          <a:xfrm>
            <a:off x="53120" y="11524377"/>
            <a:ext cx="942195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20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Семинар «Современные подходы в лечении пациентов со скелетными формами аномалий прикуса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sz="2000" b="1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09:00-11:00</a:t>
            </a:r>
            <a:r>
              <a:rPr lang="ru-RU" sz="2000" i="1" dirty="0" smtClean="0"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ауд.1198</a:t>
            </a:r>
            <a:endParaRPr lang="ru-RU" sz="2000" i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421</TotalTime>
  <Words>196</Words>
  <Application>Microsoft Office PowerPoint</Application>
  <PresentationFormat>A3 (297x420 мм)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XI  АРКТИЧЕСКИЙ  СТОМАТОЛОГИЧЕСКИЙ  ФОРУМ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Sheen Conference Program</dc:title>
  <dc:creator>Александра Галиева</dc:creator>
  <cp:keywords>DAENU9douyo,BAEMSlSXzZw</cp:keywords>
  <cp:lastModifiedBy>Давыдова Надежда Геннадьевна</cp:lastModifiedBy>
  <cp:revision>14</cp:revision>
  <dcterms:created xsi:type="dcterms:W3CDTF">2022-11-13T16:10:20Z</dcterms:created>
  <dcterms:modified xsi:type="dcterms:W3CDTF">2025-11-26T08:39:24Z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2021-11-24T00:00:00Z</vt:filetime>
  </property>
  <property fmtid="{D5CDD505-2E9C-101B-9397-08002B2CF9AE}" pid="3" name="Creator">
    <vt:lpwstr>Canva</vt:lpwstr>
  </property>
  <property fmtid="{D5CDD505-2E9C-101B-9397-08002B2CF9AE}" pid="4" name="LastSaved">
    <vt:filetime>2022-11-13T00:00:00Z</vt:filetime>
  </property>
</Properties>
</file>